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70" r:id="rId2"/>
    <p:sldId id="324" r:id="rId3"/>
    <p:sldId id="275" r:id="rId4"/>
    <p:sldId id="337" r:id="rId5"/>
    <p:sldId id="321" r:id="rId6"/>
    <p:sldId id="350" r:id="rId7"/>
    <p:sldId id="353" r:id="rId8"/>
    <p:sldId id="355" r:id="rId9"/>
    <p:sldId id="356" r:id="rId10"/>
    <p:sldId id="352" r:id="rId11"/>
    <p:sldId id="357" r:id="rId12"/>
    <p:sldId id="358" r:id="rId13"/>
    <p:sldId id="359" r:id="rId14"/>
    <p:sldId id="360" r:id="rId15"/>
    <p:sldId id="361" r:id="rId16"/>
    <p:sldId id="362" r:id="rId17"/>
    <p:sldId id="363" r:id="rId18"/>
    <p:sldId id="364" r:id="rId19"/>
    <p:sldId id="371" r:id="rId20"/>
    <p:sldId id="372" r:id="rId21"/>
    <p:sldId id="370" r:id="rId22"/>
    <p:sldId id="365" r:id="rId23"/>
    <p:sldId id="366" r:id="rId24"/>
    <p:sldId id="367" r:id="rId25"/>
    <p:sldId id="368" r:id="rId26"/>
    <p:sldId id="369" r:id="rId27"/>
    <p:sldId id="295" r:id="rId28"/>
    <p:sldId id="289" r:id="rId29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FF0000"/>
    <a:srgbClr val="FFFF00"/>
    <a:srgbClr val="000066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36" autoAdjust="0"/>
    <p:restoredTop sz="76419" autoAdjust="0"/>
  </p:normalViewPr>
  <p:slideViewPr>
    <p:cSldViewPr>
      <p:cViewPr varScale="1">
        <p:scale>
          <a:sx n="86" d="100"/>
          <a:sy n="86" d="100"/>
        </p:scale>
        <p:origin x="2448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5874"/>
    </p:cViewPr>
  </p:sorterViewPr>
  <p:notesViewPr>
    <p:cSldViewPr>
      <p:cViewPr varScale="1">
        <p:scale>
          <a:sx n="55" d="100"/>
          <a:sy n="55" d="100"/>
        </p:scale>
        <p:origin x="-1878" y="-8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62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defTabSz="93241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773" y="0"/>
            <a:ext cx="303762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algn="r" defTabSz="93241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580"/>
            <a:ext cx="303762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defTabSz="93241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773" y="8831580"/>
            <a:ext cx="303762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algn="r" defTabSz="932415">
              <a:defRPr sz="1200"/>
            </a:lvl1pPr>
          </a:lstStyle>
          <a:p>
            <a:pPr>
              <a:defRPr/>
            </a:pPr>
            <a:fld id="{9AE5AC3E-215C-4B81-909D-2BF5921ED3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537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62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defTabSz="93241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773" y="0"/>
            <a:ext cx="303762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algn="r" defTabSz="93241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144" y="4415790"/>
            <a:ext cx="5140112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303762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defTabSz="93241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773" y="8831580"/>
            <a:ext cx="303762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algn="r" defTabSz="932415">
              <a:defRPr sz="1200"/>
            </a:lvl1pPr>
          </a:lstStyle>
          <a:p>
            <a:pPr>
              <a:defRPr/>
            </a:pPr>
            <a:fld id="{2AB1784D-6547-43DE-AE3F-E256585BC3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8100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B1784D-6547-43DE-AE3F-E256585BC3A7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4557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B1784D-6547-43DE-AE3F-E256585BC3A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B1784D-6547-43DE-AE3F-E256585BC3A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236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NO-shadow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92488" y="1984375"/>
            <a:ext cx="2359025" cy="235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7"/>
          <p:cNvSpPr>
            <a:spLocks noChangeShapeType="1"/>
          </p:cNvSpPr>
          <p:nvPr userDrawn="1"/>
        </p:nvSpPr>
        <p:spPr bwMode="auto">
          <a:xfrm>
            <a:off x="609600" y="1244600"/>
            <a:ext cx="8534400" cy="0"/>
          </a:xfrm>
          <a:prstGeom prst="line">
            <a:avLst/>
          </a:prstGeom>
          <a:noFill/>
          <a:ln w="3175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Line 8"/>
          <p:cNvSpPr>
            <a:spLocks noChangeShapeType="1"/>
          </p:cNvSpPr>
          <p:nvPr userDrawn="1"/>
        </p:nvSpPr>
        <p:spPr bwMode="auto">
          <a:xfrm>
            <a:off x="457200" y="1295400"/>
            <a:ext cx="8686800" cy="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Text Box 11"/>
          <p:cNvSpPr txBox="1">
            <a:spLocks noChangeArrowheads="1"/>
          </p:cNvSpPr>
          <p:nvPr userDrawn="1"/>
        </p:nvSpPr>
        <p:spPr bwMode="auto">
          <a:xfrm>
            <a:off x="8177213" y="0"/>
            <a:ext cx="9794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en-US" sz="1200" b="1" dirty="0">
                <a:solidFill>
                  <a:srgbClr val="FF0000"/>
                </a:solidFill>
              </a:rPr>
              <a:t>Unclassified</a:t>
            </a:r>
          </a:p>
        </p:txBody>
      </p:sp>
      <p:sp>
        <p:nvSpPr>
          <p:cNvPr id="8" name="Text Box 12"/>
          <p:cNvSpPr txBox="1">
            <a:spLocks noChangeArrowheads="1"/>
          </p:cNvSpPr>
          <p:nvPr userDrawn="1"/>
        </p:nvSpPr>
        <p:spPr bwMode="auto">
          <a:xfrm>
            <a:off x="0" y="6581775"/>
            <a:ext cx="101758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en-US" sz="1200" b="1" dirty="0">
                <a:solidFill>
                  <a:srgbClr val="FF0000"/>
                </a:solidFill>
              </a:rPr>
              <a:t>Unclassified 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81000"/>
            <a:ext cx="7772400" cy="1143000"/>
          </a:xfrm>
        </p:spPr>
        <p:txBody>
          <a:bodyPr/>
          <a:lstStyle>
            <a:lvl1pPr>
              <a:defRPr sz="4000" b="0" i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5720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B1221A-F99C-45A8-8509-D4FE3123F3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B98E7-CDAC-446B-A25D-5420481B3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29450" y="76200"/>
            <a:ext cx="211455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76200"/>
            <a:ext cx="619125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D263F3-EFCB-434C-8E70-9F50034966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990600" y="76200"/>
            <a:ext cx="8153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5240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5240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36576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6576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81E5C0-6570-43E3-868E-DF9524C356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B3505-FC7E-49AC-B383-D62769D0F0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6F2AD-A0FC-4CBF-BB3B-2FC4A3C3B2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5497B-F9E6-4FE9-8CE2-5DB1956FEA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518B07-FC29-447A-8CCB-1F4A2C63D8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11FCAC-5E29-47BE-A4F0-60B27D4944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4B169A-DB85-4DEB-8CBC-294251005C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D73DF-E380-4042-AD13-ACB9C4680F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4EE143-0CBF-4C97-B0A0-B41E0A001B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76200"/>
            <a:ext cx="8153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262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553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25621AF-BB0A-4280-B430-710C7691AF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3" name="Line 9"/>
          <p:cNvSpPr>
            <a:spLocks noChangeShapeType="1"/>
          </p:cNvSpPr>
          <p:nvPr/>
        </p:nvSpPr>
        <p:spPr bwMode="auto">
          <a:xfrm>
            <a:off x="609600" y="990600"/>
            <a:ext cx="8534400" cy="0"/>
          </a:xfrm>
          <a:prstGeom prst="line">
            <a:avLst/>
          </a:prstGeom>
          <a:noFill/>
          <a:ln w="3175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35" name="Line 11"/>
          <p:cNvSpPr>
            <a:spLocks noChangeShapeType="1"/>
          </p:cNvSpPr>
          <p:nvPr/>
        </p:nvSpPr>
        <p:spPr bwMode="auto">
          <a:xfrm>
            <a:off x="457200" y="1041400"/>
            <a:ext cx="8686800" cy="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Picture 7" descr="CNO-shadow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5400" y="25400"/>
            <a:ext cx="901700" cy="90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7" name="Text Box 13"/>
          <p:cNvSpPr txBox="1">
            <a:spLocks noChangeArrowheads="1"/>
          </p:cNvSpPr>
          <p:nvPr/>
        </p:nvSpPr>
        <p:spPr bwMode="auto">
          <a:xfrm>
            <a:off x="152400" y="6581775"/>
            <a:ext cx="97948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en-US" sz="1200" b="1" dirty="0">
                <a:solidFill>
                  <a:srgbClr val="FF0000"/>
                </a:solidFill>
              </a:rPr>
              <a:t>Unclassified</a:t>
            </a:r>
          </a:p>
        </p:txBody>
      </p:sp>
      <p:sp>
        <p:nvSpPr>
          <p:cNvPr id="1038" name="Text Box 14"/>
          <p:cNvSpPr txBox="1">
            <a:spLocks noChangeArrowheads="1"/>
          </p:cNvSpPr>
          <p:nvPr/>
        </p:nvSpPr>
        <p:spPr bwMode="auto">
          <a:xfrm>
            <a:off x="8164513" y="0"/>
            <a:ext cx="9794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en-US" sz="1200" b="1" dirty="0">
                <a:solidFill>
                  <a:srgbClr val="FF0000"/>
                </a:solidFill>
              </a:rPr>
              <a:t>Unclassified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81" r:id="rId8"/>
    <p:sldLayoutId id="2147483790" r:id="rId9"/>
    <p:sldLayoutId id="2147483782" r:id="rId10"/>
    <p:sldLayoutId id="2147483791" r:id="rId11"/>
    <p:sldLayoutId id="2147483792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000066"/>
          </a:solidFill>
          <a:latin typeface="Arial" charset="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000066"/>
          </a:solidFill>
          <a:latin typeface="Arial" charset="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000066"/>
          </a:solidFill>
          <a:latin typeface="Arial" charset="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000066"/>
          </a:solidFill>
          <a:latin typeface="Arial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 i="1">
          <a:solidFill>
            <a:srgbClr val="000066"/>
          </a:solidFill>
          <a:latin typeface="Arial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 i="1">
          <a:solidFill>
            <a:srgbClr val="000066"/>
          </a:solidFill>
          <a:latin typeface="Arial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 i="1">
          <a:solidFill>
            <a:srgbClr val="000066"/>
          </a:solidFill>
          <a:latin typeface="Arial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 i="1">
          <a:solidFill>
            <a:srgbClr val="000066"/>
          </a:solidFill>
          <a:latin typeface="Arial" charset="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-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Times New Roman" pitchFamily="18" charset="0"/>
        <a:buChar char="-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-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-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-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-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mynavyhr.navy.mil/Career-Management/Community-Management/Enlisted-Career-Admin/SRB-SDAP-Enl-Bonus/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ctrTitle"/>
          </p:nvPr>
        </p:nvSpPr>
        <p:spPr>
          <a:xfrm>
            <a:off x="304800" y="-152400"/>
            <a:ext cx="8572500" cy="1676400"/>
          </a:xfrm>
        </p:spPr>
        <p:txBody>
          <a:bodyPr/>
          <a:lstStyle/>
          <a:p>
            <a:pPr eaLnBrk="1" hangingPunct="1"/>
            <a:r>
              <a:rPr lang="en-US" b="1" dirty="0" smtClean="0"/>
              <a:t>SRB</a:t>
            </a:r>
          </a:p>
        </p:txBody>
      </p:sp>
      <p:sp>
        <p:nvSpPr>
          <p:cNvPr id="12291" name="Subtitle 2"/>
          <p:cNvSpPr>
            <a:spLocks noGrp="1"/>
          </p:cNvSpPr>
          <p:nvPr>
            <p:ph type="subTitle" idx="1"/>
          </p:nvPr>
        </p:nvSpPr>
        <p:spPr>
          <a:xfrm>
            <a:off x="0" y="4419600"/>
            <a:ext cx="9144000" cy="17526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solidFill>
                  <a:srgbClr val="000066"/>
                </a:solidFill>
              </a:rPr>
              <a:t>ETNCM(SW/AW) GALE</a:t>
            </a:r>
          </a:p>
          <a:p>
            <a:pPr eaLnBrk="1" hangingPunct="1"/>
            <a:r>
              <a:rPr lang="en-US" sz="2800" b="1" dirty="0" smtClean="0">
                <a:solidFill>
                  <a:srgbClr val="000066"/>
                </a:solidFill>
              </a:rPr>
              <a:t>BUPERS 328</a:t>
            </a: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sz="1200" dirty="0" smtClean="0"/>
              <a:t>Updated: </a:t>
            </a:r>
            <a:r>
              <a:rPr lang="en-US" sz="1200" dirty="0" smtClean="0"/>
              <a:t>10 September 2021</a:t>
            </a:r>
            <a:endParaRPr lang="en-US" sz="1200" dirty="0" smtClean="0"/>
          </a:p>
          <a:p>
            <a:pPr eaLnBrk="1" hangingPunct="1"/>
            <a:endParaRPr lang="en-US" sz="1200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335478" y="685800"/>
            <a:ext cx="85725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sz="2800" b="1" i="1" kern="0" dirty="0" smtClean="0">
                <a:solidFill>
                  <a:srgbClr val="000066"/>
                </a:solidFill>
                <a:latin typeface="+mj-lt"/>
                <a:ea typeface="+mj-ea"/>
                <a:cs typeface="+mj-cs"/>
              </a:rPr>
              <a:t>AOS and Entering Extensions in an SRB request</a:t>
            </a:r>
            <a:endParaRPr lang="en-US" sz="2800" b="1" i="1" kern="0" dirty="0">
              <a:solidFill>
                <a:srgbClr val="000066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Discounting Extensions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 of no discount:</a:t>
            </a:r>
          </a:p>
          <a:p>
            <a:r>
              <a:rPr lang="en-US" dirty="0" smtClean="0"/>
              <a:t>ETN3 Sailor wants to reenlist on 210715 for 36 months:</a:t>
            </a:r>
          </a:p>
          <a:p>
            <a:pPr lvl="1"/>
            <a:r>
              <a:rPr lang="en-US" dirty="0" smtClean="0"/>
              <a:t>ADSD 170717, EAOS 210716, SEAOS 230716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New EAOS = 240714</a:t>
            </a:r>
          </a:p>
          <a:p>
            <a:pPr lvl="1"/>
            <a:r>
              <a:rPr lang="en-US" dirty="0" smtClean="0"/>
              <a:t>240714-230716 &lt; 2 years</a:t>
            </a:r>
          </a:p>
          <a:p>
            <a:pPr lvl="1"/>
            <a:r>
              <a:rPr lang="en-US" dirty="0" smtClean="0"/>
              <a:t>AOSD = 230717, AOS =  240714-230716 =11 months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Not  a great deal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B3505-FC7E-49AC-B383-D62769D0F0F7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897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Discounting Extensions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Same ETN3 </a:t>
            </a:r>
            <a:r>
              <a:rPr lang="en-US" dirty="0"/>
              <a:t>Sailor </a:t>
            </a:r>
            <a:r>
              <a:rPr lang="en-US" dirty="0" smtClean="0"/>
              <a:t>now wants </a:t>
            </a:r>
            <a:r>
              <a:rPr lang="en-US" dirty="0"/>
              <a:t>to reenlist on 210715 for </a:t>
            </a:r>
            <a:r>
              <a:rPr lang="en-US" dirty="0" smtClean="0"/>
              <a:t>72 </a:t>
            </a:r>
            <a:r>
              <a:rPr lang="en-US" dirty="0"/>
              <a:t>months:</a:t>
            </a:r>
          </a:p>
          <a:p>
            <a:pPr lvl="1"/>
            <a:r>
              <a:rPr lang="en-US" dirty="0"/>
              <a:t>ADSD 170717, EAOS 210716, SEAOS </a:t>
            </a:r>
            <a:r>
              <a:rPr lang="en-US" dirty="0" smtClean="0"/>
              <a:t>230716</a:t>
            </a:r>
          </a:p>
          <a:p>
            <a:pPr lvl="1"/>
            <a:r>
              <a:rPr lang="en-US" dirty="0" smtClean="0"/>
              <a:t>New </a:t>
            </a:r>
            <a:r>
              <a:rPr lang="en-US" dirty="0"/>
              <a:t>EAOS = </a:t>
            </a:r>
            <a:r>
              <a:rPr lang="en-US" dirty="0" smtClean="0"/>
              <a:t>270714</a:t>
            </a:r>
            <a:endParaRPr lang="en-US" dirty="0"/>
          </a:p>
          <a:p>
            <a:pPr lvl="1"/>
            <a:r>
              <a:rPr lang="en-US" dirty="0" smtClean="0"/>
              <a:t>270714-230716 &gt;2 </a:t>
            </a:r>
            <a:r>
              <a:rPr lang="en-US" dirty="0"/>
              <a:t>years</a:t>
            </a:r>
          </a:p>
          <a:p>
            <a:pPr lvl="1"/>
            <a:r>
              <a:rPr lang="en-US" dirty="0"/>
              <a:t>AOSD = </a:t>
            </a:r>
            <a:r>
              <a:rPr lang="en-US" dirty="0" smtClean="0"/>
              <a:t>210717</a:t>
            </a:r>
            <a:r>
              <a:rPr lang="en-US" dirty="0"/>
              <a:t>, AOS =  </a:t>
            </a:r>
            <a:r>
              <a:rPr lang="en-US" dirty="0" smtClean="0"/>
              <a:t>270714-210716 =71 </a:t>
            </a:r>
            <a:r>
              <a:rPr lang="en-US" dirty="0"/>
              <a:t>months</a:t>
            </a:r>
          </a:p>
          <a:p>
            <a:endParaRPr lang="en-US" dirty="0" smtClean="0"/>
          </a:p>
          <a:p>
            <a:r>
              <a:rPr lang="en-US" dirty="0" smtClean="0"/>
              <a:t>Amazing Deal!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B3505-FC7E-49AC-B383-D62769D0F0F7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728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Understand AOS in key to understanding SRB</a:t>
            </a:r>
          </a:p>
          <a:p>
            <a:r>
              <a:rPr lang="en-US" dirty="0" smtClean="0"/>
              <a:t>ETN3 reenlisted for 72 months, but only earned 71 months of AOS. Why? </a:t>
            </a:r>
          </a:p>
          <a:p>
            <a:r>
              <a:rPr lang="en-US" dirty="0" smtClean="0"/>
              <a:t>OPNAVINST 1160.8B, enclosure 4</a:t>
            </a:r>
          </a:p>
          <a:p>
            <a:r>
              <a:rPr lang="en-US" dirty="0" smtClean="0"/>
              <a:t>We round partial months of AOS down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B3505-FC7E-49AC-B383-D62769D0F0F7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737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Although we do not encourage delay of reenlistment to “maximize the SRB,” we process many requests where moving the date just a couple of days will add another month of AOS</a:t>
            </a:r>
          </a:p>
          <a:p>
            <a:r>
              <a:rPr lang="en-US" dirty="0" smtClean="0"/>
              <a:t>A narrow fixation of Friday reenlistments can sometimes make the SRB suboptimal. 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B3505-FC7E-49AC-B383-D62769D0F0F7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01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Delaying the reenlistment a few days to add another month of AOS still incurs risk, but the short delay is less risky than a </a:t>
            </a:r>
            <a:r>
              <a:rPr lang="en-US" dirty="0" smtClean="0"/>
              <a:t>multi-month </a:t>
            </a:r>
            <a:r>
              <a:rPr lang="en-US" dirty="0"/>
              <a:t>delay </a:t>
            </a:r>
          </a:p>
          <a:p>
            <a:r>
              <a:rPr lang="en-US" dirty="0" smtClean="0"/>
              <a:t>Understanding this risk as a CCC is vital to providing proper counsel to reenlisting Sailors</a:t>
            </a:r>
          </a:p>
          <a:p>
            <a:r>
              <a:rPr lang="en-US" dirty="0" smtClean="0"/>
              <a:t>The Sailor needs to have enough information to make an informed decision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B3505-FC7E-49AC-B383-D62769D0F0F7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07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Entering a Request in CIMS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SRB Submission  page in CIMS will automatically populate:</a:t>
            </a:r>
          </a:p>
          <a:p>
            <a:pPr lvl="1"/>
            <a:r>
              <a:rPr lang="en-US" dirty="0" smtClean="0"/>
              <a:t>EAOS at Reenlistment</a:t>
            </a:r>
          </a:p>
          <a:p>
            <a:pPr lvl="1"/>
            <a:r>
              <a:rPr lang="en-US" dirty="0" smtClean="0"/>
              <a:t>SEAOS at Reenlistment</a:t>
            </a:r>
          </a:p>
          <a:p>
            <a:pPr lvl="1"/>
            <a:r>
              <a:rPr lang="en-US" dirty="0" smtClean="0"/>
              <a:t>INOP NUC EXT</a:t>
            </a:r>
          </a:p>
          <a:p>
            <a:pPr lvl="1"/>
            <a:r>
              <a:rPr lang="en-US" dirty="0" smtClean="0"/>
              <a:t>INOP OTHER EXT</a:t>
            </a:r>
          </a:p>
          <a:p>
            <a:r>
              <a:rPr lang="en-US" dirty="0"/>
              <a:t>Each of the fields is </a:t>
            </a:r>
            <a:r>
              <a:rPr lang="en-US" dirty="0" smtClean="0"/>
              <a:t>editable</a:t>
            </a:r>
          </a:p>
          <a:p>
            <a:r>
              <a:rPr lang="en-US" dirty="0" smtClean="0"/>
              <a:t>It is important to understand what these data fields indicate, and how filling them in impacts the calculated SRB total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B3505-FC7E-49AC-B383-D62769D0F0F7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5285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Entering a Request in CIMS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EAOS at Reenlistment is as described.  It is the EAOS that will be in effect on the date the member reenlists.</a:t>
            </a:r>
          </a:p>
          <a:p>
            <a:r>
              <a:rPr lang="en-US" dirty="0" smtClean="0"/>
              <a:t>There are cases where a member may be requesting a reenlistment date that is after the current EAOS</a:t>
            </a:r>
          </a:p>
          <a:p>
            <a:pPr lvl="1"/>
            <a:r>
              <a:rPr lang="en-US" dirty="0" smtClean="0"/>
              <a:t>In that case, the current EAOS will not be the EAOS at Reenlistment</a:t>
            </a:r>
          </a:p>
          <a:p>
            <a:pPr lvl="1"/>
            <a:r>
              <a:rPr lang="en-US" dirty="0" smtClean="0"/>
              <a:t>In those cases, t</a:t>
            </a:r>
            <a:r>
              <a:rPr lang="en-US" dirty="0" smtClean="0"/>
              <a:t>he </a:t>
            </a:r>
            <a:r>
              <a:rPr lang="en-US" dirty="0" smtClean="0"/>
              <a:t>CCC needs to update the EAOS at Reenlistment field to match the SEAOS at Reenlistment date, and additionally zero out the extension blocks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B3505-FC7E-49AC-B383-D62769D0F0F7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067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Entering a Request in CIMS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extension blocks are not </a:t>
            </a:r>
            <a:r>
              <a:rPr lang="en-US" dirty="0" smtClean="0"/>
              <a:t>currently labeled intuitively.</a:t>
            </a:r>
            <a:endParaRPr lang="en-US" dirty="0" smtClean="0"/>
          </a:p>
          <a:p>
            <a:r>
              <a:rPr lang="en-US" dirty="0" smtClean="0"/>
              <a:t>They are labeled with historical labels tied to historical </a:t>
            </a:r>
            <a:r>
              <a:rPr lang="en-US" dirty="0" smtClean="0"/>
              <a:t>policy</a:t>
            </a:r>
          </a:p>
          <a:p>
            <a:pPr lvl="1"/>
            <a:r>
              <a:rPr lang="en-US" dirty="0"/>
              <a:t>We used to only discount extensions for nuclear trained Sailors, so the NUC block provides the </a:t>
            </a:r>
            <a:r>
              <a:rPr lang="en-US" dirty="0" smtClean="0"/>
              <a:t>discount</a:t>
            </a:r>
            <a:endParaRPr lang="en-US" dirty="0" smtClean="0"/>
          </a:p>
          <a:p>
            <a:r>
              <a:rPr lang="en-US" dirty="0" smtClean="0"/>
              <a:t>The CIMS programming is not sophisticated enough to apply OPNAVINST 1160.B, paragraph 10.b and realign extensions appropriately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B3505-FC7E-49AC-B383-D62769D0F0F7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348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Entering a Request in CIMS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 month of extensions in the INOP NUC EXT block is discounted in the SRB calculation</a:t>
            </a:r>
          </a:p>
          <a:p>
            <a:r>
              <a:rPr lang="en-US" dirty="0" smtClean="0"/>
              <a:t>Every month of extension in the INOP OTH EXT block will count against the SRB calculation</a:t>
            </a:r>
          </a:p>
          <a:p>
            <a:r>
              <a:rPr lang="en-US" dirty="0" smtClean="0"/>
              <a:t>The </a:t>
            </a:r>
            <a:r>
              <a:rPr lang="en-US" dirty="0" smtClean="0"/>
              <a:t>CCC needs to determine how the extensions will be factored into the request and realign them properly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B3505-FC7E-49AC-B383-D62769D0F0F7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831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Entering a Request in CIMS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not leave any boxes blank</a:t>
            </a:r>
          </a:p>
          <a:p>
            <a:pPr lvl="1"/>
            <a:r>
              <a:rPr lang="en-US" dirty="0" smtClean="0"/>
              <a:t>Blank boxes default upon submission to how NSIPS would populate them</a:t>
            </a:r>
          </a:p>
          <a:p>
            <a:r>
              <a:rPr lang="en-US" dirty="0" smtClean="0"/>
              <a:t>Each block needs two digits 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.g. 00, </a:t>
            </a:r>
            <a:r>
              <a:rPr lang="en-US" dirty="0" smtClean="0"/>
              <a:t>not 0</a:t>
            </a:r>
          </a:p>
          <a:p>
            <a:r>
              <a:rPr lang="en-US" dirty="0"/>
              <a:t>Account for all extensions months </a:t>
            </a:r>
            <a:r>
              <a:rPr lang="en-US" dirty="0" smtClean="0"/>
              <a:t>when submitting</a:t>
            </a:r>
          </a:p>
          <a:p>
            <a:pPr lvl="1"/>
            <a:r>
              <a:rPr lang="en-US" dirty="0" smtClean="0"/>
              <a:t>The sum of the two extension blocks should add up to the total of all inoperative extensions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B3505-FC7E-49AC-B383-D62769D0F0F7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161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 SRB Program policy for how inoperative extensions are managed</a:t>
            </a:r>
          </a:p>
          <a:p>
            <a:r>
              <a:rPr lang="en-US" dirty="0" smtClean="0"/>
              <a:t>Detail the process for correctly entering extensions in an SRB request in CIMS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B3505-FC7E-49AC-B383-D62769D0F0F7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572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Entering a Request in CIMS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</a:t>
            </a:r>
            <a:r>
              <a:rPr lang="en-US" dirty="0"/>
              <a:t>not worry if the discounted value goes to </a:t>
            </a:r>
            <a:r>
              <a:rPr lang="en-US" dirty="0" smtClean="0"/>
              <a:t>00 when you check the status in CIMS</a:t>
            </a:r>
            <a:endParaRPr lang="en-US" dirty="0"/>
          </a:p>
          <a:p>
            <a:r>
              <a:rPr lang="en-US" dirty="0" smtClean="0"/>
              <a:t>This </a:t>
            </a:r>
            <a:r>
              <a:rPr lang="en-US" dirty="0"/>
              <a:t>is not a problem.  This does not require resubmission.  The programming really only cares about the value of the extensions that will count against the SRB. </a:t>
            </a:r>
            <a:endParaRPr lang="en-US" dirty="0" smtClean="0"/>
          </a:p>
          <a:p>
            <a:r>
              <a:rPr lang="en-US" dirty="0" smtClean="0"/>
              <a:t>If they populate as 00, simply ensure AOS is calculated correctly.  If it is, then no further action is required.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B3505-FC7E-49AC-B383-D62769D0F0F7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0141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do with  &gt;24 Months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the Sailor has more than 24 months of INOP extensions, and is obligating past their SEAOS by at least 2 years:</a:t>
            </a:r>
          </a:p>
          <a:p>
            <a:pPr lvl="1"/>
            <a:r>
              <a:rPr lang="en-US" dirty="0" smtClean="0"/>
              <a:t>Place 24 months in the INOP NUC EXT block</a:t>
            </a:r>
          </a:p>
          <a:p>
            <a:pPr lvl="1"/>
            <a:r>
              <a:rPr lang="en-US" dirty="0" smtClean="0"/>
              <a:t>Place the remaining extensions in the INOP OTHER EXT block</a:t>
            </a:r>
          </a:p>
          <a:p>
            <a:r>
              <a:rPr lang="en-US" dirty="0" smtClean="0"/>
              <a:t>This will ensure the maximum 24 months are discounted, but the remaining balance is correctly factored into the calculation to count against the SRB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B3505-FC7E-49AC-B383-D62769D0F0F7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24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this new?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Yes and No</a:t>
            </a:r>
          </a:p>
          <a:p>
            <a:r>
              <a:rPr lang="en-US" dirty="0" smtClean="0"/>
              <a:t>BUPERS 328 staff used to simply realign the extensions directly in OPINS instead of rejecting the request.  </a:t>
            </a:r>
          </a:p>
          <a:p>
            <a:r>
              <a:rPr lang="en-US" dirty="0" smtClean="0"/>
              <a:t>We can no longer realign the extensions with the system migrated to NSIPS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B3505-FC7E-49AC-B383-D62769D0F0F7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850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NSIPS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OPINS allowed BUPERS 328 to manipulate every data element of an SRB request, even retroactively</a:t>
            </a:r>
          </a:p>
          <a:p>
            <a:r>
              <a:rPr lang="en-US" dirty="0" smtClean="0"/>
              <a:t>This was possible, but not always aligned with pay policy</a:t>
            </a:r>
          </a:p>
          <a:p>
            <a:r>
              <a:rPr lang="en-US" dirty="0" smtClean="0"/>
              <a:t>All pay related transactions require two party authentication (i.e. the requestor and the approver)</a:t>
            </a:r>
          </a:p>
          <a:p>
            <a:r>
              <a:rPr lang="en-US" dirty="0" smtClean="0"/>
              <a:t>Essentially, any change we made in OPINS to what was requested, short circuited the requirement that two parties agree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B3505-FC7E-49AC-B383-D62769D0F0F7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07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NSIPS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NSIPS forces BUPERS 328 to a more limited approval role, and removes much of our ability to edit requests for you</a:t>
            </a:r>
          </a:p>
          <a:p>
            <a:r>
              <a:rPr lang="en-US" dirty="0" smtClean="0"/>
              <a:t>We can now only say Yes, or No, to your requests</a:t>
            </a:r>
          </a:p>
          <a:p>
            <a:r>
              <a:rPr lang="en-US" dirty="0" smtClean="0"/>
              <a:t>This will require improved first time quality from CCCs</a:t>
            </a:r>
          </a:p>
          <a:p>
            <a:r>
              <a:rPr lang="en-US" dirty="0" smtClean="0"/>
              <a:t>Initially, there may be more rejections through workflow in NSIPS as CCCs adapt to this change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B3505-FC7E-49AC-B383-D62769D0F0F7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8131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NSIPS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good news, is that there is no longer a delay to synchronize requests made in CIMS to OPINS</a:t>
            </a:r>
          </a:p>
          <a:p>
            <a:r>
              <a:rPr lang="en-US" dirty="0" smtClean="0"/>
              <a:t>The use of a workflow model will also improve cycle time for requests</a:t>
            </a:r>
          </a:p>
          <a:p>
            <a:r>
              <a:rPr lang="en-US" dirty="0" smtClean="0"/>
              <a:t>Rejection notifications will come back through workflow to the requestor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B3505-FC7E-49AC-B383-D62769D0F0F7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554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Best Practices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CCCs need to improve their understanding of extension management, with particular emphasis on how to enter extensions in CIMS properly.</a:t>
            </a:r>
          </a:p>
          <a:p>
            <a:r>
              <a:rPr lang="en-US" dirty="0"/>
              <a:t>Never </a:t>
            </a:r>
            <a:r>
              <a:rPr lang="en-US" dirty="0" smtClean="0"/>
              <a:t>“fire </a:t>
            </a:r>
            <a:r>
              <a:rPr lang="en-US" dirty="0"/>
              <a:t>and forget</a:t>
            </a:r>
            <a:r>
              <a:rPr lang="en-US" dirty="0" smtClean="0"/>
              <a:t>.”  Monitor NSIPS for feedback in workflow</a:t>
            </a:r>
          </a:p>
          <a:p>
            <a:r>
              <a:rPr lang="en-US" dirty="0" smtClean="0"/>
              <a:t>Remember, we can no longer enter anything for you.  If you lack capability (e.g. deployed SSNs cannot access NSIPS on SUBLAN), use your ISIC to assist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B3505-FC7E-49AC-B383-D62769D0F0F7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3008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Website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>
                <a:hlinkClick r:id="rId2"/>
              </a:rPr>
              <a:t>https</a:t>
            </a:r>
            <a:r>
              <a:rPr lang="en-US" u="sng" dirty="0">
                <a:hlinkClick r:id="rId2"/>
              </a:rPr>
              <a:t>://www.mynavyhr.navy.mil/Career-Management/Community-Management/Enlisted-Career-Admin/SRB-SDAP-Enl-Bonus/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B3505-FC7E-49AC-B383-D62769D0F0F7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pic>
        <p:nvPicPr>
          <p:cNvPr id="6" name="Picture 5"/>
          <p:cNvPicPr/>
          <p:nvPr/>
        </p:nvPicPr>
        <p:blipFill rotWithShape="1">
          <a:blip r:embed="rId3"/>
          <a:srcRect r="47028"/>
          <a:stretch/>
        </p:blipFill>
        <p:spPr bwMode="auto">
          <a:xfrm>
            <a:off x="2209800" y="2971800"/>
            <a:ext cx="4359275" cy="246888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696185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SRB Help Desk </a:t>
            </a:r>
          </a:p>
          <a:p>
            <a:pPr marL="457200" lvl="1" indent="0">
              <a:buNone/>
            </a:pPr>
            <a:r>
              <a:rPr lang="en-US" dirty="0"/>
              <a:t>(901</a:t>
            </a:r>
            <a:r>
              <a:rPr lang="en-US" dirty="0" smtClean="0"/>
              <a:t>) 874-2526</a:t>
            </a: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(</a:t>
            </a:r>
            <a:r>
              <a:rPr lang="en-US" dirty="0"/>
              <a:t>901) 874-3215</a:t>
            </a:r>
          </a:p>
          <a:p>
            <a:pPr marL="457200" lvl="1" indent="0">
              <a:buNone/>
            </a:pPr>
            <a:r>
              <a:rPr lang="en-US" dirty="0" smtClean="0"/>
              <a:t>(</a:t>
            </a:r>
            <a:r>
              <a:rPr lang="en-US" dirty="0"/>
              <a:t>901) </a:t>
            </a:r>
            <a:r>
              <a:rPr lang="en-US" dirty="0" smtClean="0"/>
              <a:t>874-3915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MILL_INCEN_PAYS@NAVY.MIL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B3505-FC7E-49AC-B383-D62769D0F0F7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732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References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7772400" cy="5638800"/>
          </a:xfrm>
        </p:spPr>
        <p:txBody>
          <a:bodyPr/>
          <a:lstStyle/>
          <a:p>
            <a:pPr eaLnBrk="1" hangingPunct="1"/>
            <a:endParaRPr lang="en-US" sz="4400" b="1" dirty="0" smtClean="0">
              <a:solidFill>
                <a:srgbClr val="000066"/>
              </a:solidFill>
            </a:endParaRPr>
          </a:p>
          <a:p>
            <a:pPr eaLnBrk="1" hangingPunct="1"/>
            <a:r>
              <a:rPr lang="en-US" sz="3600" b="1" dirty="0" smtClean="0">
                <a:solidFill>
                  <a:srgbClr val="000066"/>
                </a:solidFill>
              </a:rPr>
              <a:t>OPNAVINST 1160.8B</a:t>
            </a:r>
          </a:p>
          <a:p>
            <a:pPr eaLnBrk="1" hangingPunct="1"/>
            <a:r>
              <a:rPr lang="en-US" sz="3600" b="1" dirty="0" smtClean="0">
                <a:solidFill>
                  <a:srgbClr val="000066"/>
                </a:solidFill>
              </a:rPr>
              <a:t>MILPERSMAN 1160-040</a:t>
            </a:r>
          </a:p>
          <a:p>
            <a:pPr marL="0" indent="0" eaLnBrk="1" hangingPunct="1">
              <a:spcBef>
                <a:spcPts val="0"/>
              </a:spcBef>
              <a:spcAft>
                <a:spcPts val="1200"/>
              </a:spcAft>
              <a:buNone/>
            </a:pPr>
            <a:endParaRPr lang="en-US" sz="2000" b="1" dirty="0">
              <a:solidFill>
                <a:srgbClr val="000066"/>
              </a:solidFill>
            </a:endParaRP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9F022F5-3972-41A8-B468-F69A7F8A78EC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member may extend for any number of reasons to include:</a:t>
            </a:r>
          </a:p>
          <a:p>
            <a:pPr lvl="1"/>
            <a:r>
              <a:rPr lang="en-US" dirty="0" smtClean="0"/>
              <a:t>Aligning SEAOS with PRD</a:t>
            </a:r>
          </a:p>
          <a:p>
            <a:pPr lvl="1"/>
            <a:r>
              <a:rPr lang="en-US" dirty="0" smtClean="0"/>
              <a:t>To meet OBLISERV</a:t>
            </a:r>
          </a:p>
          <a:p>
            <a:pPr lvl="1"/>
            <a:r>
              <a:rPr lang="en-US" dirty="0" smtClean="0"/>
              <a:t>For advanced training and/or accelerated advancement as part of the initial enlistment service obligation</a:t>
            </a:r>
          </a:p>
          <a:p>
            <a:pPr lvl="1"/>
            <a:r>
              <a:rPr lang="en-US" dirty="0" smtClean="0"/>
              <a:t>CONSUBPAY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B3505-FC7E-49AC-B383-D62769D0F0F7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3542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Inoperative (INOP) extensions are reflected in the member’s SEAOS</a:t>
            </a:r>
          </a:p>
          <a:p>
            <a:r>
              <a:rPr lang="en-US" dirty="0" smtClean="0"/>
              <a:t>The SEAOS will reflect the aggregate of all extensions the member committed to execute</a:t>
            </a:r>
          </a:p>
          <a:p>
            <a:r>
              <a:rPr lang="en-US" dirty="0" smtClean="0"/>
              <a:t>Upon reenlistment, all INOP extensions are cancelled IAW MILPERSMAN 1160-040, paragraph 9.a.c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B3505-FC7E-49AC-B383-D62769D0F0F7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156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Extensions become operative on the date after the EAOS</a:t>
            </a:r>
          </a:p>
          <a:p>
            <a:pPr lvl="1"/>
            <a:r>
              <a:rPr lang="en-US" dirty="0" smtClean="0"/>
              <a:t>EAOS of 210214, with SEAOS of 220214 (24 months of INOP extensions)</a:t>
            </a:r>
          </a:p>
          <a:p>
            <a:pPr lvl="1"/>
            <a:r>
              <a:rPr lang="en-US" dirty="0" smtClean="0"/>
              <a:t>On 210215, the EAOS is 220214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 smtClean="0"/>
              <a:t>If reenlisting after EAOS, the extensions will be operative, and this may put the member greater than a year from the new EAOS and make them ineligible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B3505-FC7E-49AC-B383-D62769D0F0F7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782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SRB </a:t>
            </a:r>
            <a:r>
              <a:rPr lang="en-US" dirty="0" err="1" smtClean="0"/>
              <a:t>Cacluation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SRB calculation is centered on Additional Obligated Service (AOS)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dirty="0"/>
              <a:t>SRB = </a:t>
            </a:r>
            <a:r>
              <a:rPr lang="en-US" u="sng" dirty="0"/>
              <a:t>(BASE PAY) X (AOS) X (AWARD LEVEL)</a:t>
            </a:r>
          </a:p>
          <a:p>
            <a:pPr marL="0" indent="0">
              <a:buNone/>
            </a:pPr>
            <a:r>
              <a:rPr lang="en-US" dirty="0"/>
              <a:t>                                 </a:t>
            </a:r>
            <a:r>
              <a:rPr lang="en-US" dirty="0" smtClean="0"/>
              <a:t>              </a:t>
            </a:r>
            <a:r>
              <a:rPr lang="en-US" dirty="0"/>
              <a:t>12 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B3505-FC7E-49AC-B383-D62769D0F0F7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609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Obligated Service (AOS)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8153400" cy="4114800"/>
          </a:xfrm>
        </p:spPr>
        <p:txBody>
          <a:bodyPr/>
          <a:lstStyle/>
          <a:p>
            <a:pPr marL="0" indent="0" algn="ctr">
              <a:buNone/>
            </a:pPr>
            <a:endParaRPr lang="en-US" sz="2800" dirty="0" smtClean="0"/>
          </a:p>
          <a:p>
            <a:r>
              <a:rPr lang="en-US" dirty="0"/>
              <a:t>The AOS represents the service commitment the reenlistment will </a:t>
            </a:r>
            <a:r>
              <a:rPr lang="en-US" dirty="0" smtClean="0"/>
              <a:t>incur, </a:t>
            </a:r>
            <a:r>
              <a:rPr lang="en-US" dirty="0"/>
              <a:t>beyond what was previously committed to</a:t>
            </a:r>
          </a:p>
          <a:p>
            <a:pPr marL="0" indent="0">
              <a:buNone/>
            </a:pPr>
            <a:endParaRPr lang="en-US" sz="2800" dirty="0"/>
          </a:p>
          <a:p>
            <a:pPr marL="0" indent="0" algn="ctr">
              <a:buNone/>
            </a:pPr>
            <a:r>
              <a:rPr lang="en-US" sz="2800" dirty="0" smtClean="0"/>
              <a:t>AOS </a:t>
            </a:r>
            <a:r>
              <a:rPr lang="en-US" sz="2800" dirty="0"/>
              <a:t>= (NEW EAOS) – (CURRENT </a:t>
            </a:r>
            <a:r>
              <a:rPr lang="en-US" sz="2800" dirty="0" smtClean="0"/>
              <a:t>SEAOS</a:t>
            </a:r>
            <a:r>
              <a:rPr lang="en-US" sz="2800" dirty="0"/>
              <a:t>) </a:t>
            </a:r>
            <a:endParaRPr lang="en-US" sz="2800" dirty="0" smtClean="0"/>
          </a:p>
          <a:p>
            <a:pPr marL="0" indent="0" algn="ctr">
              <a:buNone/>
            </a:pP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 smtClean="0"/>
          </a:p>
          <a:p>
            <a:pPr marL="0" indent="0">
              <a:buNone/>
            </a:pP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B3505-FC7E-49AC-B383-D62769D0F0F7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865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Discounting Extensions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OPNAVINST 1610.8B, paragraph 10 discusses how INOP extensions are factored into the AOS calculation</a:t>
            </a:r>
          </a:p>
          <a:p>
            <a:r>
              <a:rPr lang="en-US" dirty="0" smtClean="0"/>
              <a:t>As an incentive to encourage longer service commitments, if a member is willing to reenlist for a period that exceeds their SEAOS by at least 2 years, we will discount up to 24 months of INOP extensions in the AOS calculation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B3505-FC7E-49AC-B383-D62769D0F0F7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632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 Design">
      <a:majorFont>
        <a:latin typeface="Arial"/>
        <a:ea typeface=""/>
        <a:cs typeface="Times New Roman"/>
      </a:majorFont>
      <a:minorFont>
        <a:latin typeface="Arial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7034</TotalTime>
  <Words>1338</Words>
  <Application>Microsoft Office PowerPoint</Application>
  <PresentationFormat>On-screen Show (4:3)</PresentationFormat>
  <Paragraphs>174</Paragraphs>
  <Slides>28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Times New Roman</vt:lpstr>
      <vt:lpstr>Wingdings</vt:lpstr>
      <vt:lpstr>Default Design</vt:lpstr>
      <vt:lpstr>SRB</vt:lpstr>
      <vt:lpstr>Agenda</vt:lpstr>
      <vt:lpstr>References</vt:lpstr>
      <vt:lpstr>Extensions</vt:lpstr>
      <vt:lpstr>Extensions</vt:lpstr>
      <vt:lpstr>Extensions</vt:lpstr>
      <vt:lpstr>SRB Cacluation</vt:lpstr>
      <vt:lpstr>Additional Obligated Service (AOS)</vt:lpstr>
      <vt:lpstr>Discounting Extensions</vt:lpstr>
      <vt:lpstr>Discounting Extensions</vt:lpstr>
      <vt:lpstr>Discounting Extensions</vt:lpstr>
      <vt:lpstr>Optimization</vt:lpstr>
      <vt:lpstr>Optimization</vt:lpstr>
      <vt:lpstr>Risk</vt:lpstr>
      <vt:lpstr>Entering a Request in CIMS</vt:lpstr>
      <vt:lpstr>Entering a Request in CIMS</vt:lpstr>
      <vt:lpstr>Entering a Request in CIMS</vt:lpstr>
      <vt:lpstr>Entering a Request in CIMS</vt:lpstr>
      <vt:lpstr>Entering a Request in CIMS</vt:lpstr>
      <vt:lpstr>Entering a Request in CIMS</vt:lpstr>
      <vt:lpstr>What to do with  &gt;24 Months</vt:lpstr>
      <vt:lpstr>Is this new?</vt:lpstr>
      <vt:lpstr>NSIPS</vt:lpstr>
      <vt:lpstr>NSIPS</vt:lpstr>
      <vt:lpstr>NSIPS</vt:lpstr>
      <vt:lpstr>Best Practices</vt:lpstr>
      <vt:lpstr>Our Website</vt:lpstr>
      <vt:lpstr>CONTACT INFORMATION</vt:lpstr>
    </vt:vector>
  </TitlesOfParts>
  <Company>NMCI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Albert, Tom A CIV OPNAV N17, N170</dc:creator>
  <cp:lastModifiedBy>Gale, James E MCPO USN CHNAVPERS MIL TN (USA)</cp:lastModifiedBy>
  <cp:revision>339</cp:revision>
  <cp:lastPrinted>2014-07-18T18:17:33Z</cp:lastPrinted>
  <dcterms:created xsi:type="dcterms:W3CDTF">2006-01-19T13:23:02Z</dcterms:created>
  <dcterms:modified xsi:type="dcterms:W3CDTF">2021-09-10T15:51:22Z</dcterms:modified>
</cp:coreProperties>
</file>